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3806" r:id="rId3"/>
    <p:sldId id="3949" r:id="rId4"/>
    <p:sldId id="3880" r:id="rId5"/>
    <p:sldId id="3953" r:id="rId6"/>
    <p:sldId id="3940" r:id="rId7"/>
    <p:sldId id="362" r:id="rId8"/>
    <p:sldId id="3955" r:id="rId9"/>
    <p:sldId id="3936" r:id="rId10"/>
    <p:sldId id="3956" r:id="rId11"/>
    <p:sldId id="3957" r:id="rId12"/>
    <p:sldId id="3959" r:id="rId13"/>
    <p:sldId id="3808" r:id="rId14"/>
    <p:sldId id="3809" r:id="rId15"/>
    <p:sldId id="3954" r:id="rId16"/>
    <p:sldId id="259" r:id="rId17"/>
    <p:sldId id="3960" r:id="rId18"/>
    <p:sldId id="396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1pPr>
    <a:lvl2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2pPr>
    <a:lvl3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3pPr>
    <a:lvl4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4pPr>
    <a:lvl5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5pPr>
    <a:lvl6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6pPr>
    <a:lvl7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7pPr>
    <a:lvl8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8pPr>
    <a:lvl9pPr marL="0" marR="0" indent="0" algn="l" defTabSz="1828800" rtl="0" fontAlgn="auto" latinLnBrk="0" hangingPunct="0">
      <a:lnSpc>
        <a:spcPct val="110000"/>
      </a:lnSpc>
      <a:spcBef>
        <a:spcPts val="80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Fo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FC"/>
    <a:srgbClr val="FFCC02"/>
    <a:srgbClr val="DC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515DA-6A44-46F9-B004-4BA032999C2D}" v="1312" dt="2023-02-16T14:28:19.097"/>
    <p1510:client id="{8DC0B1AF-0CA2-4B41-A26E-965B228D797B}" v="3" dt="2023-02-17T08:50:39.534"/>
    <p1510:client id="{A6CF8D22-2C9C-43CF-9769-0739A2F15AD1}" v="1532" dt="2023-02-16T18:19:33.132"/>
  </p1510:revLst>
</p1510:revInfo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74"/>
  </p:normalViewPr>
  <p:slideViewPr>
    <p:cSldViewPr snapToGrid="0" snapToObjects="1" showGuides="1">
      <p:cViewPr varScale="1">
        <p:scale>
          <a:sx n="43" d="100"/>
          <a:sy n="43" d="100"/>
        </p:scale>
        <p:origin x="451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CoFo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main_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30" y="12021875"/>
            <a:ext cx="6002462" cy="808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3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big + sty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ml_logo_eng_02.png" descr="sml_logo_eng_02.png"/>
          <p:cNvPicPr>
            <a:picLocks noChangeAspect="1"/>
          </p:cNvPicPr>
          <p:nvPr/>
        </p:nvPicPr>
        <p:blipFill>
          <a:blip r:embed="rId2"/>
          <a:srcRect t="1126"/>
          <a:stretch>
            <a:fillRect/>
          </a:stretch>
        </p:blipFill>
        <p:spPr>
          <a:xfrm>
            <a:off x="17483630" y="11678975"/>
            <a:ext cx="6002462" cy="11779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</p:spPr>
        <p:txBody>
          <a:bodyPr anchor="ctr"/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75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1864456"/>
            <a:ext cx="892882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Rectangle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8" name="Rounded Rectangle"/>
          <p:cNvSpPr/>
          <p:nvPr/>
        </p:nvSpPr>
        <p:spPr>
          <a:xfrm>
            <a:off x="13856890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 w="12700">
            <a:miter lim="400000"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7F7F7F"/>
                </a:solidFill>
              </a:defRPr>
            </a:pP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582" y="2238051"/>
            <a:ext cx="3737859" cy="158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6009" y="7833783"/>
            <a:ext cx="1979007" cy="12155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51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22614240" cy="10655300"/>
          </a:xfrm>
        </p:spPr>
        <p:txBody>
          <a:bodyPr>
            <a:norm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2198004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542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">
  <p:cSld name="main_4c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">
  <p:cSld name="title big + style">
    <p:bg>
      <p:bgPr>
        <a:solidFill>
          <a:srgbClr val="007BFC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6" descr="sm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70930" y="12021875"/>
            <a:ext cx="6002462" cy="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6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66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6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66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66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23;p6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eng">
  <p:cSld name="title eng">
    <p:bg>
      <p:bgPr>
        <a:solidFill>
          <a:srgbClr val="007BFC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7" descr="sml_logo_eng_02.png"/>
          <p:cNvPicPr preferRelativeResize="0"/>
          <p:nvPr/>
        </p:nvPicPr>
        <p:blipFill rotWithShape="1">
          <a:blip r:embed="rId2">
            <a:alphaModFix/>
          </a:blip>
          <a:srcRect t="3366"/>
          <a:stretch/>
        </p:blipFill>
        <p:spPr>
          <a:xfrm>
            <a:off x="20278145" y="12239324"/>
            <a:ext cx="3195247" cy="61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7"/>
          <p:cNvSpPr txBox="1">
            <a:spLocks noGrp="1"/>
          </p:cNvSpPr>
          <p:nvPr>
            <p:ph type="title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67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77" y="12164388"/>
            <a:ext cx="625400" cy="85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 eng">
  <p:cSld name="title big + style eng">
    <p:bg>
      <p:bgPr>
        <a:solidFill>
          <a:srgbClr val="007BFC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8" descr="sml_logo_eng_02.png"/>
          <p:cNvPicPr preferRelativeResize="0"/>
          <p:nvPr/>
        </p:nvPicPr>
        <p:blipFill rotWithShape="1">
          <a:blip r:embed="rId2">
            <a:alphaModFix/>
          </a:blip>
          <a:srcRect t="1126"/>
          <a:stretch/>
        </p:blipFill>
        <p:spPr>
          <a:xfrm>
            <a:off x="17483630" y="11678975"/>
            <a:ext cx="6002462" cy="11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title"/>
          </p:nvPr>
        </p:nvSpPr>
        <p:spPr>
          <a:xfrm>
            <a:off x="2606675" y="3263900"/>
            <a:ext cx="15833726" cy="605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1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8" descr="samolet_logo_sign_shadow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69" y="11864456"/>
            <a:ext cx="892882" cy="1215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-964614" y="884120"/>
            <a:ext cx="2489719" cy="9719042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68"/>
          <p:cNvSpPr/>
          <p:nvPr/>
        </p:nvSpPr>
        <p:spPr>
          <a:xfrm>
            <a:off x="18183356" y="6291838"/>
            <a:ext cx="7699244" cy="4299455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68"/>
          <p:cNvSpPr/>
          <p:nvPr/>
        </p:nvSpPr>
        <p:spPr>
          <a:xfrm>
            <a:off x="13856891" y="882319"/>
            <a:ext cx="9223244" cy="4299455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" name="Google Shape;36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9581" y="2238051"/>
            <a:ext cx="3737859" cy="15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6009" y="7833783"/>
            <a:ext cx="1979007" cy="121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4c eng">
  <p:cSld name="main 4c e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9" descr="sml_logo_eng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9388" y="12245135"/>
            <a:ext cx="3018718" cy="59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_4c_imag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4c_image01">
  <p:cSld name="main_4c_image0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>
            <a:spLocks noGrp="1"/>
          </p:cNvSpPr>
          <p:nvPr>
            <p:ph type="pic" idx="2"/>
          </p:nvPr>
        </p:nvSpPr>
        <p:spPr>
          <a:xfrm>
            <a:off x="12424457" y="2375074"/>
            <a:ext cx="1104937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02">
  <p:cSld name="main_4c_image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1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1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6778287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image_03">
  <p:cSld name="main_4c_image_0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2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>
            <a:spLocks noGrp="1"/>
          </p:cNvSpPr>
          <p:nvPr>
            <p:ph type="pic" idx="2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s">
  <p:cSld name="main_4c_pro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3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3"/>
          <p:cNvSpPr>
            <a:spLocks noGrp="1"/>
          </p:cNvSpPr>
          <p:nvPr>
            <p:ph type="pic" idx="3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>
            <a:spLocks noGrp="1"/>
          </p:cNvSpPr>
          <p:nvPr>
            <p:ph type="pic" idx="4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3"/>
          <p:cNvSpPr>
            <a:spLocks noGrp="1"/>
          </p:cNvSpPr>
          <p:nvPr>
            <p:ph type="pic" idx="5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3"/>
          <p:cNvSpPr>
            <a:spLocks noGrp="1"/>
          </p:cNvSpPr>
          <p:nvPr>
            <p:ph type="pic" idx="6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3"/>
          <p:cNvSpPr>
            <a:spLocks noGrp="1"/>
          </p:cNvSpPr>
          <p:nvPr>
            <p:ph type="pic" idx="7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8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9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1">
  <p:cSld name="main_4c_project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4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4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74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4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4c_project02">
  <p:cSld name="main_4c_project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5" descr="sml_logo_bl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>
            <a:spLocks noGrp="1"/>
          </p:cNvSpPr>
          <p:nvPr>
            <p:ph type="pic" idx="2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5"/>
          <p:cNvSpPr>
            <a:spLocks noGrp="1"/>
          </p:cNvSpPr>
          <p:nvPr>
            <p:ph type="pic" idx="3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>
            <a:spLocks noGrp="1"/>
          </p:cNvSpPr>
          <p:nvPr>
            <p:ph type="pic" idx="4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>
            <a:spLocks noGrp="1"/>
          </p:cNvSpPr>
          <p:nvPr>
            <p:ph type="pic" idx="5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882650"/>
            <a:ext cx="13033372" cy="10655300"/>
          </a:xfrm>
        </p:spPr>
        <p:txBody>
          <a:bodyPr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73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885823" y="2178050"/>
            <a:ext cx="7273926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16224251" y="2178050"/>
            <a:ext cx="7273930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8591549" y="2178050"/>
            <a:ext cx="7200902" cy="935990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803500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885823" y="217805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16224251" y="217805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8591549" y="217805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885823" y="7077600"/>
            <a:ext cx="7273926" cy="4464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16224251" y="7077600"/>
            <a:ext cx="7273930" cy="4464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8591549" y="7077600"/>
            <a:ext cx="7200902" cy="4464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1600" y="2613600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1600" y="3549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8400" y="2613600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8400" y="3549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7513006"/>
            <a:ext cx="6336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1600" y="8445600"/>
            <a:ext cx="6336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58400" y="7513006"/>
            <a:ext cx="6408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400" y="8445600"/>
            <a:ext cx="6408000" cy="26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8826979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885825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12407907" y="2178050"/>
            <a:ext cx="11090274" cy="935990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16510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76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39700" y="2613600"/>
            <a:ext cx="10224000" cy="50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39700" y="3549600"/>
            <a:ext cx="10224000" cy="755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450039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46863" y="2375074"/>
            <a:ext cx="16826971" cy="9162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28" y="882652"/>
            <a:ext cx="22604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6869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8" y="2178050"/>
            <a:ext cx="13033372" cy="9359900"/>
          </a:xfrm>
        </p:spPr>
        <p:txBody>
          <a:bodyPr anchor="ctr">
            <a:normAutofit/>
          </a:bodyPr>
          <a:lstStyle>
            <a:lvl1pPr>
              <a:defRPr sz="14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12444548"/>
            <a:ext cx="255720" cy="388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776" y="12458948"/>
            <a:ext cx="26802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4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482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439424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2395" y="2375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2338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82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439424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252395" y="6947074"/>
            <a:ext cx="5221287" cy="33530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_4c_projec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ml_logo_blue.png" descr="sml_logo_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2338" y="2375074"/>
            <a:ext cx="10978413" cy="5523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2338" y="8374529"/>
            <a:ext cx="5221287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8224" y="8374529"/>
            <a:ext cx="5269921" cy="3181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17652" y="2375074"/>
            <a:ext cx="11056182" cy="91808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4c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" name="sml_logo_eng_01.png" descr="sml_logo_e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387" y="12245135"/>
            <a:ext cx="3018718" cy="5962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ml_logo_white.png" descr="sml_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145" y="12400191"/>
            <a:ext cx="3195247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eng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ml_logo_eng_02.png" descr="sml_logo_eng_02.png"/>
          <p:cNvPicPr>
            <a:picLocks noChangeAspect="1"/>
          </p:cNvPicPr>
          <p:nvPr/>
        </p:nvPicPr>
        <p:blipFill>
          <a:blip r:embed="rId2"/>
          <a:srcRect t="3367"/>
          <a:stretch>
            <a:fillRect/>
          </a:stretch>
        </p:blipFill>
        <p:spPr>
          <a:xfrm>
            <a:off x="20278145" y="12239324"/>
            <a:ext cx="3195247" cy="612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10166" y="723899"/>
            <a:ext cx="17784235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0" name="samolet_logo_sign_shadow_white.png" descr="samolet_logo_sign_shadow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7" y="12164388"/>
            <a:ext cx="625400" cy="8514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l_logo_blue.png" descr="sml_logo_blue.png"/>
          <p:cNvPicPr>
            <a:picLocks noChangeAspect="1"/>
          </p:cNvPicPr>
          <p:nvPr/>
        </p:nvPicPr>
        <p:blipFill>
          <a:blip r:embed="rId16"/>
          <a:srcRect l="105" r="105"/>
          <a:stretch>
            <a:fillRect/>
          </a:stretch>
        </p:blipFill>
        <p:spPr>
          <a:xfrm>
            <a:off x="20268055" y="12400191"/>
            <a:ext cx="3215428" cy="430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80" r:id="rId12"/>
    <p:sldLayoutId id="2147483681" r:id="rId13"/>
    <p:sldLayoutId id="214748368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3" descr="sml_logo_blue.png"/>
          <p:cNvPicPr preferRelativeResize="0"/>
          <p:nvPr/>
        </p:nvPicPr>
        <p:blipFill rotWithShape="1">
          <a:blip r:embed="rId19">
            <a:alphaModFix/>
          </a:blip>
          <a:srcRect l="105" r="104"/>
          <a:stretch/>
        </p:blipFill>
        <p:spPr>
          <a:xfrm>
            <a:off x="20268055" y="12400191"/>
            <a:ext cx="3215428" cy="4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3"/>
          <p:cNvSpPr txBox="1">
            <a:spLocks noGrp="1"/>
          </p:cNvSpPr>
          <p:nvPr>
            <p:ph type="sldNum" idx="12"/>
          </p:nvPr>
        </p:nvSpPr>
        <p:spPr>
          <a:xfrm>
            <a:off x="22848570" y="889000"/>
            <a:ext cx="64854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78" r:id="rId15"/>
    <p:sldLayoutId id="2147483679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81">
          <p15:clr>
            <a:srgbClr val="F26B43"/>
          </p15:clr>
        </p15:guide>
        <p15:guide id="2" pos="3870">
          <p15:clr>
            <a:srgbClr val="F26B43"/>
          </p15:clr>
        </p15:guide>
        <p15:guide id="3" pos="4187">
          <p15:clr>
            <a:srgbClr val="F26B43"/>
          </p15:clr>
        </p15:guide>
        <p15:guide id="4" pos="7499">
          <p15:clr>
            <a:srgbClr val="F26B43"/>
          </p15:clr>
        </p15:guide>
        <p15:guide id="5" pos="7816">
          <p15:clr>
            <a:srgbClr val="F26B43"/>
          </p15:clr>
        </p15:guide>
        <p15:guide id="6" pos="11150">
          <p15:clr>
            <a:srgbClr val="F26B43"/>
          </p15:clr>
        </p15:guide>
        <p15:guide id="7" pos="11490">
          <p15:clr>
            <a:srgbClr val="F26B43"/>
          </p15:clr>
        </p15:guide>
        <p15:guide id="8" pos="14801">
          <p15:clr>
            <a:srgbClr val="F26B43"/>
          </p15:clr>
        </p15:guide>
        <p15:guide id="9" orient="horz" pos="1485">
          <p15:clr>
            <a:srgbClr val="F26B43"/>
          </p15:clr>
        </p15:guide>
        <p15:guide id="10" orient="horz" pos="918">
          <p15:clr>
            <a:srgbClr val="F26B43"/>
          </p15:clr>
        </p15:guide>
        <p15:guide id="11" orient="horz" pos="555">
          <p15:clr>
            <a:srgbClr val="F26B43"/>
          </p15:clr>
        </p15:guide>
        <p15:guide id="12" orient="horz" pos="7268">
          <p15:clr>
            <a:srgbClr val="F26B43"/>
          </p15:clr>
        </p15:guide>
        <p15:guide id="13" orient="horz" pos="7790">
          <p15:clr>
            <a:srgbClr val="F26B43"/>
          </p15:clr>
        </p15:guide>
        <p15:guide id="14" orient="horz" pos="80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8" y="882650"/>
            <a:ext cx="22926672" cy="11252200"/>
          </a:xfrm>
        </p:spPr>
        <p:txBody>
          <a:bodyPr>
            <a:normAutofit/>
          </a:bodyPr>
          <a:lstStyle/>
          <a:p>
            <a:r>
              <a:rPr lang="ru-RU" sz="9600" dirty="0"/>
              <a:t>Прогнозирование</a:t>
            </a:r>
            <a:br>
              <a:rPr lang="ru-RU" sz="9600" dirty="0"/>
            </a:br>
            <a:r>
              <a:rPr lang="ru-RU" sz="9600" dirty="0"/>
              <a:t>рыночных цен на арматуру</a:t>
            </a:r>
            <a:br>
              <a:rPr lang="ru-RU" sz="6600" dirty="0"/>
            </a:br>
            <a:endParaRPr lang="ru-RU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B2B10-20F8-498B-82B8-0E8F97D16982}"/>
              </a:ext>
            </a:extLst>
          </p:cNvPr>
          <p:cNvSpPr txBox="1"/>
          <p:nvPr/>
        </p:nvSpPr>
        <p:spPr>
          <a:xfrm>
            <a:off x="1543050" y="12134850"/>
            <a:ext cx="16573500" cy="93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На базе ГБПОУ МО «Физтех-колледж»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44" y="571500"/>
            <a:ext cx="12939712" cy="1295400"/>
          </a:xfrm>
        </p:spPr>
        <p:txBody>
          <a:bodyPr>
            <a:noAutofit/>
          </a:bodyPr>
          <a:lstStyle/>
          <a:p>
            <a:r>
              <a:rPr lang="en-US" sz="8000" dirty="0"/>
              <a:t>2</a:t>
            </a:r>
            <a:r>
              <a:rPr lang="ru-RU" sz="8000" dirty="0"/>
              <a:t>. </a:t>
            </a:r>
            <a:r>
              <a:rPr lang="en-US" sz="8000" dirty="0"/>
              <a:t>ARIMA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FD9B7-12E0-491A-947A-9E34B435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866900"/>
            <a:ext cx="17731408" cy="105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72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44" y="571500"/>
            <a:ext cx="12939712" cy="1295400"/>
          </a:xfrm>
        </p:spPr>
        <p:txBody>
          <a:bodyPr>
            <a:noAutofit/>
          </a:bodyPr>
          <a:lstStyle/>
          <a:p>
            <a:r>
              <a:rPr lang="ru-RU" sz="8000" dirty="0"/>
              <a:t>3. Линейная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AD4924-48E4-4E79-9D20-9767B3A2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1866900"/>
            <a:ext cx="18745200" cy="92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80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8" y="3136900"/>
            <a:ext cx="14392272" cy="74422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Наиболее лучшие результаты показала нам модель </a:t>
            </a:r>
            <a: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CATBOOST </a:t>
            </a:r>
            <a:br>
              <a:rPr lang="ru-RU" sz="9600" b="1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</a:br>
            <a:r>
              <a:rPr lang="ru-RU" sz="9600" dirty="0">
                <a:solidFill>
                  <a:schemeClr val="tx1"/>
                </a:solidFill>
                <a:latin typeface="Helvetica Neue"/>
                <a:ea typeface="+mn-lt"/>
                <a:cs typeface="+mn-lt"/>
                <a:sym typeface="Helvetica Neue"/>
              </a:rPr>
              <a:t>разработанная компанией «Яндекс»</a:t>
            </a:r>
            <a:endParaRPr lang="ru-RU" sz="96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81998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прогноза </a:t>
            </a:r>
            <a:r>
              <a:rPr lang="en-US" dirty="0" err="1"/>
              <a:t>CatBoost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7A133-47A9-4530-8F13-6B259279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8" y="2645383"/>
            <a:ext cx="18545172" cy="92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дополнительный графиков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E4A7D-1182-47CF-82E4-608918D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29" y="2564883"/>
            <a:ext cx="15780271" cy="98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85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1715936" y="768729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ru-RU" b="1" dirty="0">
                <a:latin typeface="Helvetica Neue"/>
              </a:rPr>
              <a:t>Пример прогнозирования нашего ПО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6C856C-76E1-4247-B3F6-B9551B4B7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36" y="1911729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Титульный слайд простой"/>
          <p:cNvSpPr txBox="1">
            <a:spLocks noGrp="1"/>
          </p:cNvSpPr>
          <p:nvPr>
            <p:ph type="title"/>
          </p:nvPr>
        </p:nvSpPr>
        <p:spPr>
          <a:xfrm>
            <a:off x="1715936" y="768729"/>
            <a:ext cx="17784235" cy="22860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ru-RU" b="1" dirty="0">
                <a:latin typeface="Helvetica Neue"/>
              </a:rPr>
              <a:t>Пример прогнозирования нашего ПО</a:t>
            </a:r>
            <a:r>
              <a:rPr lang="en-US" b="1" dirty="0">
                <a:latin typeface="Helvetica Neue"/>
              </a:rPr>
              <a:t> (ARIMA)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AFC7D-6B1E-46BD-928F-608EA087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52" y="1846799"/>
            <a:ext cx="18865696" cy="100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7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047" y="497543"/>
            <a:ext cx="10521903" cy="1295400"/>
          </a:xfrm>
        </p:spPr>
        <p:txBody>
          <a:bodyPr>
            <a:noAutofit/>
          </a:bodyPr>
          <a:lstStyle/>
          <a:p>
            <a:r>
              <a:rPr lang="ru-RU" sz="8000" b="1" dirty="0"/>
              <a:t>Наша работа на  </a:t>
            </a:r>
            <a:r>
              <a:rPr lang="en-US" sz="8000" b="1" dirty="0"/>
              <a:t>GitHub</a:t>
            </a:r>
            <a:endParaRPr lang="ru-RU" sz="8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05552-53AD-4846-9133-C0B958C9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76" y="2584076"/>
            <a:ext cx="8547847" cy="8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1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Воины-работники: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err="1"/>
              <a:t>Мусыркин</a:t>
            </a:r>
            <a:r>
              <a:rPr lang="ru-RU" dirty="0"/>
              <a:t> Алексей – Разработка модели через </a:t>
            </a:r>
            <a:r>
              <a:rPr lang="en-US" dirty="0" err="1"/>
              <a:t>CatBoost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err="1"/>
              <a:t>Долич</a:t>
            </a:r>
            <a:r>
              <a:rPr lang="ru-RU" dirty="0"/>
              <a:t> Владислав – Разработка модели через </a:t>
            </a:r>
            <a:r>
              <a:rPr lang="en-US" dirty="0"/>
              <a:t>ARIMA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Булкин Олег – Разработка модели через Линейная регрессия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6F0678-5D07-FC20-8BDA-1DC481D19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05" y="9179485"/>
            <a:ext cx="1573295" cy="19229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F245F-7B4E-4625-9556-52C0006DD3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898" y="9179484"/>
            <a:ext cx="1573295" cy="1922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14DAF2-A98D-4ABF-9A93-599FF98BA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05" y="9179485"/>
            <a:ext cx="1573295" cy="19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94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1F8EA-AB62-77ED-AD50-345DB2D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98228D-8BA8-4009-B7A7-9BB6651CD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DAA1A-0071-E9E5-3E6A-79915BA73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Что мы проделали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50AC67-A1A6-2A1B-858B-552787ECB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F18153-5783-FBC6-FAE1-C5578CFC0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Как мы решали поставленную задачу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3B9A0A-7696-3E81-2250-3766ED247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BC6FA8E-D067-77A2-A0FE-E728615F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Конечный результат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F0ECCF-F53E-46B2-A5B4-D1BD91028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412" y="9502632"/>
            <a:ext cx="2003188" cy="15997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AEC45A-C72A-4A3F-8CA1-E2738526A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4412" y="9502632"/>
            <a:ext cx="2003188" cy="15997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511928-BC57-44B6-87FE-033BFEBC0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3212" y="9502632"/>
            <a:ext cx="2003188" cy="1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8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627DB-B926-9CB5-576F-02AB7793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Этапы работы над задачей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C84A75-F5DE-EDA1-C5C3-BA8143A21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732A58-C519-0C69-B129-BD6ACB9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Получение технического задания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7D93F6-05BC-D1C3-177D-FD664C110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D5221D-9C07-9129-591C-FD136966E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Разбор Технического Задания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EF62F10-422E-9419-3073-9306047CF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0415818-1009-DCE1-7A5B-312E241086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Составление плана работы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AF7D4A-0FD3-381D-914C-4723778EDB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6D9E83D-CA26-B86E-0F48-D81DEDF840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Создание моделей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DE654A1-CDC2-094D-6598-32E47918D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0EE38E-93E7-096A-0703-A38EC1943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Сравнение всех моделей для поиска лучшей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E189ACC-EBB2-F40F-140E-A30DBCB212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1B6DFCF-4E31-5210-43DA-0403EAFFA9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Создание общей программы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E6E55-10E6-50BD-078A-28B512555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67" y="10315928"/>
            <a:ext cx="933934" cy="786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FB57E0-037B-6176-5A71-D451620FF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77" y="10152081"/>
            <a:ext cx="950318" cy="9503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7B9DE2-B483-FA9A-9CC3-5CD63A4E8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6695" y="10160275"/>
            <a:ext cx="1179706" cy="9421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7C7D70-9C24-3D71-EE6A-B51E14447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467" y="5434248"/>
            <a:ext cx="933934" cy="7864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4D8607-BE31-6448-F25D-20027100E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83" y="5270401"/>
            <a:ext cx="950318" cy="9503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BACDA1B-8122-4008-7774-215A16650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6289" y="5278595"/>
            <a:ext cx="1179706" cy="9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1153D-E5B0-7F12-D916-B657299F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E2DE5D-C60B-B03E-0027-45974D87E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Цель: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E8875-7D57-6550-8559-F3254C73E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Помочь </a:t>
            </a:r>
            <a:r>
              <a:rPr lang="ru-RU" sz="3200" b="0" i="0" u="none" strike="noStrike" dirty="0" err="1">
                <a:solidFill>
                  <a:schemeClr val="tx1"/>
                </a:solidFill>
                <a:effectLst/>
                <a:latin typeface="Helvetica Neue"/>
              </a:rPr>
              <a:t>категорийному</a:t>
            </a: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 менеджеру, закупающему арматуру, сэкономить.</a:t>
            </a:r>
            <a:endParaRPr lang="en-US" sz="3200" dirty="0">
              <a:solidFill>
                <a:schemeClr val="tx1"/>
              </a:solidFill>
              <a:latin typeface="Helvetica Neue"/>
              <a:cs typeface="CoFo Sans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04501A-56AF-10EA-6C4E-5238C20D2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 проекте: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3112D09-982D-2535-CB22-CD70B41C0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приложении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есть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понедельная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рыночных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арматуру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в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промежутке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201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5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-202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3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гг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Необходимо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разработать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модель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которая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истории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делает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рекомендацию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объему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для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недели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Рекомендация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фиксирует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цену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N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недель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следующий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будет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проведен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на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неделе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T+N.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Считаем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что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тендеры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проводятся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Helvetica Neue"/>
                <a:cs typeface="CoFo Sans" charset="0"/>
              </a:rPr>
              <a:t>по</a:t>
            </a:r>
            <a:r>
              <a:rPr lang="en-US" sz="3200" dirty="0">
                <a:solidFill>
                  <a:schemeClr val="tx1"/>
                </a:solidFill>
                <a:latin typeface="Helvetica Neue"/>
                <a:cs typeface="CoFo Sans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Helvetica Neue"/>
                <a:cs typeface="CoFo Sans" charset="0"/>
              </a:rPr>
              <a:t>понедельникам. </a:t>
            </a:r>
            <a:endParaRPr lang="ru-RU" altLang="en-US" sz="3200" dirty="0">
              <a:solidFill>
                <a:schemeClr val="tx1"/>
              </a:solidFill>
              <a:latin typeface="CoFo Sans" charset="0"/>
              <a:cs typeface="CoFo Sans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428E45-EB00-6835-AF17-37756FD72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185" y="9766940"/>
            <a:ext cx="1585858" cy="1335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AB23C5-D0B0-6B25-8A3E-BC429DF91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20" y="9488720"/>
            <a:ext cx="1613680" cy="1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657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C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 txBox="1">
            <a:spLocks noGrp="1"/>
          </p:cNvSpPr>
          <p:nvPr>
            <p:ph type="title"/>
          </p:nvPr>
        </p:nvSpPr>
        <p:spPr>
          <a:xfrm>
            <a:off x="910166" y="719666"/>
            <a:ext cx="16869304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>
              <a:buClr>
                <a:srgbClr val="FFFFFF"/>
              </a:buClr>
              <a:buSzPts val="5600"/>
            </a:pPr>
            <a:r>
              <a:rPr lang="en-US" dirty="0" err="1">
                <a:solidFill>
                  <a:srgbClr val="FFFFFF"/>
                </a:solidFill>
              </a:rPr>
              <a:t>Этапы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работы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над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проектом</a:t>
            </a:r>
          </a:p>
        </p:txBody>
      </p:sp>
      <p:sp>
        <p:nvSpPr>
          <p:cNvPr id="626" name="Google Shape;626;p35"/>
          <p:cNvSpPr/>
          <p:nvPr/>
        </p:nvSpPr>
        <p:spPr>
          <a:xfrm>
            <a:off x="920116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1070534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954782" y="4488035"/>
            <a:ext cx="535675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Выбор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 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подходящей</a:t>
            </a:r>
            <a:r>
              <a:rPr lang="en-US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библиотеки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6663330" y="4451173"/>
            <a:ext cx="52274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Разделение данных на две выборки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6663330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5"/>
          <p:cNvSpPr txBox="1"/>
          <p:nvPr/>
        </p:nvSpPr>
        <p:spPr>
          <a:xfrm>
            <a:off x="6813748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12428811" y="4451173"/>
            <a:ext cx="53026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Обработка данных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12428815" y="3070037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12579232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18269458" y="4407031"/>
            <a:ext cx="522746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дополнительных  признаков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18268317" y="3070037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8393336" y="3266031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21253" y="8742981"/>
            <a:ext cx="53567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Создание и обучение модели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921254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107167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641" name="Google Shape;641;p35"/>
          <p:cNvSpPr txBox="1"/>
          <p:nvPr/>
        </p:nvSpPr>
        <p:spPr>
          <a:xfrm>
            <a:off x="6663330" y="8742981"/>
            <a:ext cx="52274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Helvetica Neue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Прогнозирование будущих значений 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63333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6813751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2428810" y="8742981"/>
            <a:ext cx="53026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Оценка модели</a:t>
            </a:r>
            <a:endParaRPr lang="en-US"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2428815" y="7365010"/>
            <a:ext cx="1027116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2579232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647" name="Google Shape;647;p35"/>
          <p:cNvSpPr txBox="1"/>
          <p:nvPr/>
        </p:nvSpPr>
        <p:spPr>
          <a:xfrm>
            <a:off x="18269455" y="8742981"/>
            <a:ext cx="522746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z="36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Построение графиков для проверки прогноза</a:t>
            </a:r>
            <a:endParaRPr lang="en-US" sz="3600" b="0" i="0" u="none" strike="noStrike" cap="none" dirty="0" err="1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18269458" y="7365010"/>
            <a:ext cx="1027117" cy="102698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127000" dir="2700000" rotWithShape="0">
              <a:srgbClr val="2C2C2C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18419877" y="7561005"/>
            <a:ext cx="726281" cy="6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BFC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7B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pic>
        <p:nvPicPr>
          <p:cNvPr id="651" name="Google Shape;651;p35" descr="sml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8145" y="12400191"/>
            <a:ext cx="3195247" cy="43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71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8" y="3136900"/>
            <a:ext cx="14392272" cy="7442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tx1"/>
                </a:solidFill>
                <a:latin typeface="Helvetica Neue"/>
                <a:ea typeface="+mn-lt"/>
                <a:cs typeface="+mn-lt"/>
              </a:rPr>
              <a:t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a:t>
            </a:r>
            <a:endParaRPr lang="ru-RU" sz="5400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04922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44" y="5562600"/>
            <a:ext cx="12939712" cy="1295400"/>
          </a:xfrm>
        </p:spPr>
        <p:txBody>
          <a:bodyPr>
            <a:noAutofit/>
          </a:bodyPr>
          <a:lstStyle/>
          <a:p>
            <a:r>
              <a:rPr lang="ru-RU" sz="8000" dirty="0"/>
              <a:t>Наши варианты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8942155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D227A-E9CE-D389-0FFF-8E045499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44" y="571500"/>
            <a:ext cx="12939712" cy="1295400"/>
          </a:xfrm>
        </p:spPr>
        <p:txBody>
          <a:bodyPr>
            <a:noAutofit/>
          </a:bodyPr>
          <a:lstStyle/>
          <a:p>
            <a:r>
              <a:rPr lang="ru-RU" sz="8000" dirty="0"/>
              <a:t>1. </a:t>
            </a:r>
            <a:r>
              <a:rPr lang="en-US" sz="8000" dirty="0" err="1"/>
              <a:t>CatBoost</a:t>
            </a:r>
            <a:endParaRPr lang="ru-RU" sz="8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85909-57AD-488B-B34F-F784035AD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97" y="1934945"/>
            <a:ext cx="18414206" cy="98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35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279</Words>
  <Application>Microsoft Office PowerPoint</Application>
  <PresentationFormat>Произвольный</PresentationFormat>
  <Paragraphs>63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CoFo Sans</vt:lpstr>
      <vt:lpstr>CoFo Sans Medium</vt:lpstr>
      <vt:lpstr>Helvetica Neue</vt:lpstr>
      <vt:lpstr>main_4c_parent</vt:lpstr>
      <vt:lpstr>main_4c_parent</vt:lpstr>
      <vt:lpstr>Прогнозирование рыночных цен на арматуру </vt:lpstr>
      <vt:lpstr>Воины-работники:</vt:lpstr>
      <vt:lpstr>Содержание презентации</vt:lpstr>
      <vt:lpstr>Этапы работы над задачей</vt:lpstr>
      <vt:lpstr>Постановка задачи</vt:lpstr>
      <vt:lpstr>Этапы работы над проектом</vt:lpstr>
      <vt:lpstr>В ходе работы, было принято решение по поиску оптимальной модели для нашего проекта. Для достижения поставленной цели, мы работали с разными библиотеками и моделями. </vt:lpstr>
      <vt:lpstr>Наши варианты решения</vt:lpstr>
      <vt:lpstr>1. CatBoost</vt:lpstr>
      <vt:lpstr>2. ARIMA</vt:lpstr>
      <vt:lpstr>3. Линейная регрессия</vt:lpstr>
      <vt:lpstr>Наиболее лучшие результаты показала нам модель CATBOOST  разработанная компанией «Яндекс»</vt:lpstr>
      <vt:lpstr>График прогноза CatBoost</vt:lpstr>
      <vt:lpstr>Вывод дополнительный графиков </vt:lpstr>
      <vt:lpstr>Пример прогнозирования нашего ПО</vt:lpstr>
      <vt:lpstr>Пример прогнозирования нашего ПО (ARIMA)</vt:lpstr>
      <vt:lpstr>Наша работа на 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Новый шаблон презентации ver 1.0</dc:title>
  <dc:creator>User</dc:creator>
  <cp:lastModifiedBy>User</cp:lastModifiedBy>
  <cp:revision>847</cp:revision>
  <dcterms:created xsi:type="dcterms:W3CDTF">2023-02-14T09:11:00Z</dcterms:created>
  <dcterms:modified xsi:type="dcterms:W3CDTF">2025-03-25T08:05:40Z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065CC2F3F86347979F277120F6FC704A</vt:lpwstr>
  </property>
  <property fmtid="{D5CDD505-2E9C-101B-9397-08002B2CF9AE}" pid="3" name="KSOProductBuildVer">
    <vt:lpwstr>1049-11.2.0.11440</vt:lpwstr>
  </property>
</Properties>
</file>